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8"/>
  </p:notesMasterIdLst>
  <p:sldIdLst>
    <p:sldId id="485" r:id="rId2"/>
    <p:sldId id="473" r:id="rId3"/>
    <p:sldId id="511" r:id="rId4"/>
    <p:sldId id="495" r:id="rId5"/>
    <p:sldId id="568" r:id="rId6"/>
    <p:sldId id="604" r:id="rId7"/>
  </p:sldIdLst>
  <p:sldSz cx="12841288" cy="72231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DC7"/>
    <a:srgbClr val="FC427B"/>
    <a:srgbClr val="001075"/>
    <a:srgbClr val="CEDBF3"/>
    <a:srgbClr val="EDF0F9"/>
    <a:srgbClr val="00109C"/>
    <a:srgbClr val="F9F5F2"/>
    <a:srgbClr val="0036AB"/>
    <a:srgbClr val="DAD8D9"/>
    <a:srgbClr val="E1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F7370-C61C-BD48-10CE-DC7428F4E30A}" v="6" dt="2025-08-18T20:34:40.492"/>
    <p1510:client id="{3E41F173-8650-5FA3-B234-AE495189C02A}" v="278" dt="2025-08-18T20:20:47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0AAC-13EF-4B98-A880-6D5E627CFB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1A4-A1D8-433B-9C29-A8920BF6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685CF7-C926-824B-A92E-1D830104B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5938" y="1957637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5362935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960F91-7099-6141-BA0B-0B7B69361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762" y="6636160"/>
            <a:ext cx="3303383" cy="304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F1C28-2D67-B645-8B76-B4E78673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0383DE-94AB-A04F-80F4-489E934B5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838" y="1808623"/>
            <a:ext cx="3430588" cy="402113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C5FD6F6-E9A8-A845-94C1-B94C540942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8110" y="1808623"/>
            <a:ext cx="3430588" cy="402113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86ED98B1-E6A4-5144-812A-94C0C8FF98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8382" y="1808623"/>
            <a:ext cx="3430588" cy="402113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6EF91-6BF4-0F45-AB81-FF9C249775F3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126AD7-8466-8544-8E48-BBF1302F1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E801497-FAB9-9D48-9D4D-54ADE3864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EF0C90DB-B150-253D-F5AE-2BC583C14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34383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D2841233-8495-9465-B71F-8E0473CEA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68730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, 2 co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792E700-06B3-824C-95A9-BAFEED292A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838" y="1490369"/>
            <a:ext cx="11887200" cy="923223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1190D7-3F81-534C-909D-8A82B82CC6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838" y="2668588"/>
            <a:ext cx="5795962" cy="330676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FE5555DB-83F8-9048-94E7-825C180609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9076" y="2668588"/>
            <a:ext cx="5795962" cy="33067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811BA301-7EDA-314A-4699-6B700723E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68410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  <p15:guide id="2" pos="778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– 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2855A5-1FCC-4840-93DC-0E665385E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828" y="180755"/>
            <a:ext cx="9652707" cy="67783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E45CB97D-7690-9316-C4F2-9C14776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895207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2855A5-1FCC-4840-93DC-0E665385E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89238">
            <a:off x="9353383" y="-3653337"/>
            <a:ext cx="9652707" cy="6778300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267323" y="2469831"/>
            <a:ext cx="8306642" cy="181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“This is a sample quote to draw help make a point based on what people are saying”</a:t>
            </a:r>
            <a:endParaRPr lang="en-CA" noProof="1"/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59270-809D-37E8-15CC-0BD03E2B0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89238">
            <a:off x="-4826354" y="2954836"/>
            <a:ext cx="9652707" cy="6778300"/>
          </a:xfrm>
          <a:prstGeom prst="rect">
            <a:avLst/>
          </a:prstGeom>
        </p:spPr>
      </p:pic>
      <p:sp>
        <p:nvSpPr>
          <p:cNvPr id="7" name="Slide title">
            <a:extLst>
              <a:ext uri="{FF2B5EF4-FFF2-40B4-BE49-F238E27FC236}">
                <a16:creationId xmlns:a16="http://schemas.microsoft.com/office/drawing/2014/main" id="{26FCEBF3-9EB5-0D50-D6B3-B98914F5F92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267323" y="4540678"/>
            <a:ext cx="8306642" cy="6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ctr" defTabSz="981334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1800" b="0" noProof="1"/>
              <a:t>Jane Doe</a:t>
            </a:r>
            <a:endParaRPr lang="en-CA" sz="1800" b="0" noProof="1"/>
          </a:p>
        </p:txBody>
      </p:sp>
    </p:spTree>
    <p:extLst>
      <p:ext uri="{BB962C8B-B14F-4D97-AF65-F5344CB8AC3E}">
        <p14:creationId xmlns:p14="http://schemas.microsoft.com/office/powerpoint/2010/main" val="703379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– Chartre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E1F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ED3FD-7692-5346-A7FB-FE36A0361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828" y="180755"/>
            <a:ext cx="9652707" cy="6778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19D1C5-C019-F44C-B63D-77788D97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838" y="6626946"/>
            <a:ext cx="1744367" cy="3774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F005F9A8-780C-7A49-EDF6-A4766D288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93295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3B834D68-FFAF-6143-B592-FAF90258A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486" y="1677067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7849D335-81F1-B34D-9E52-1FCD80E907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2292" y="1677067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2877F6E-3990-4642-983C-7AA2A64F82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77092" y="1677067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SlideNumber">
            <a:extLst>
              <a:ext uri="{FF2B5EF4-FFF2-40B4-BE49-F238E27FC236}">
                <a16:creationId xmlns:a16="http://schemas.microsoft.com/office/drawing/2014/main" id="{CE275198-59B1-4B4C-B211-AA62A19D30A6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A98B802-E4C7-B943-BA2B-01EE0FEDB3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4732BF7B-AF5D-3122-602D-3A15E91FC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5921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9EA5E8-E560-784D-A947-2F9CB4173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6675" y="2093913"/>
            <a:ext cx="5667375" cy="315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1489992" cy="5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583" y="2147775"/>
            <a:ext cx="3111905" cy="307281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43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FE5B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1010BF5-4DB7-C146-94AF-2740897CEC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685CF7-C926-824B-A92E-1D830104B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6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613" y="2124443"/>
            <a:ext cx="12070080" cy="4217693"/>
          </a:xfrm>
        </p:spPr>
        <p:txBody>
          <a:bodyPr/>
          <a:lstStyle>
            <a:lvl1pPr>
              <a:buClr>
                <a:srgbClr val="324DC7"/>
              </a:buClr>
              <a:buSzPct val="80000"/>
              <a:defRPr>
                <a:latin typeface="+mn-lt"/>
              </a:defRPr>
            </a:lvl1pPr>
            <a:lvl2pPr>
              <a:buClr>
                <a:srgbClr val="324DC7"/>
              </a:buClr>
              <a:buSzPct val="80000"/>
              <a:defRPr>
                <a:latin typeface="+mn-lt"/>
              </a:defRPr>
            </a:lvl2pPr>
            <a:lvl3pPr>
              <a:buClr>
                <a:srgbClr val="324DC7"/>
              </a:buClr>
              <a:buSzPct val="80000"/>
              <a:defRPr>
                <a:latin typeface="+mn-lt"/>
              </a:defRPr>
            </a:lvl3pPr>
            <a:lvl4pPr>
              <a:buClr>
                <a:srgbClr val="324DC7"/>
              </a:buClr>
              <a:buSzPct val="80000"/>
              <a:defRPr>
                <a:latin typeface="+mn-lt"/>
              </a:defRPr>
            </a:lvl4pPr>
            <a:lvl5pPr>
              <a:buClr>
                <a:srgbClr val="324DC7"/>
              </a:buClr>
              <a:buSzPct val="80000"/>
              <a:defRPr sz="16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819" y="1399038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 i="0">
                <a:solidFill>
                  <a:srgbClr val="324DC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D964AE-8371-D642-8284-68E40D1EDC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A7E82BEA-3BE0-FE23-3A7E-3547EDCC5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65955" cy="56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04078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- Chartre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34716" cy="7223125"/>
          </a:xfrm>
          <a:prstGeom prst="rect">
            <a:avLst/>
          </a:prstGeom>
          <a:solidFill>
            <a:srgbClr val="E1F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E9716-19DB-F04A-9225-56B9F3A26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529158" cy="7223125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CB823F-A57F-E346-B92A-C66E320B61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– 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A1069-EC13-0540-84F7-B5FCD3FBD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41288" cy="7223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A2A46-D762-614D-B468-274DF1E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-1"/>
            <a:ext cx="6397496" cy="7223760"/>
          </a:xfrm>
        </p:spPr>
        <p:txBody>
          <a:bodyPr anchor="ctr" anchorCtr="0"/>
          <a:lstStyle>
            <a:lvl1pPr>
              <a:lnSpc>
                <a:spcPts val="6800"/>
              </a:lnSpc>
              <a:defRPr sz="7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465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A1069-EC13-0540-84F7-B5FCD3FBD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841288" cy="6400800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39C42-7D36-114F-948C-DA04095E9C56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97EC6-6BDD-0040-B1A5-807B22A5D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862EE9-EE9E-2A43-A536-A483E1727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26DA45-8153-D448-B630-BC1E4590B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063" y="871538"/>
            <a:ext cx="6380162" cy="2786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60"/>
              </a:lnSpc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E8A67B-BF53-2640-8047-1D8BEFCE5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950" y="3902075"/>
            <a:ext cx="6443663" cy="8826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5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FE5B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88312-FEB7-6F46-92C5-FFAFF7083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7609" y="-1201479"/>
            <a:ext cx="6770337" cy="76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0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FC427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22232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96F4-276C-7E45-AB4B-AE974FC02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872" y="-121293"/>
            <a:ext cx="5695229" cy="84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5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22232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96F4-276C-7E45-AB4B-AE974FC02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872" y="-121293"/>
            <a:ext cx="5695229" cy="84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5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8513" y="830263"/>
            <a:ext cx="5033962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136900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762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orient="horz" pos="3691" userDrawn="1">
          <p15:clr>
            <a:srgbClr val="FBAE40"/>
          </p15:clr>
        </p15:guide>
        <p15:guide id="3" pos="27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&amp; Photo – 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7276" y="0"/>
            <a:ext cx="6234011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554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8052005" y="1"/>
            <a:ext cx="4789283" cy="6400800"/>
          </a:xfrm>
          <a:prstGeom prst="rect">
            <a:avLst/>
          </a:prstGeom>
          <a:solidFill>
            <a:srgbClr val="F9F5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79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82120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2120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2120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0" y="1"/>
            <a:ext cx="4789283" cy="6400800"/>
          </a:xfrm>
          <a:prstGeom prst="rect">
            <a:avLst/>
          </a:prstGeom>
          <a:solidFill>
            <a:srgbClr val="F9F5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89787-84CB-49CA-A34F-501967775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82120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2120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2120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0" y="1"/>
            <a:ext cx="4789283" cy="6400800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49D18-ACB6-6AE6-EDED-76ADDEA20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2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8052005" y="1"/>
            <a:ext cx="4789283" cy="6400800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6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5938" y="1957637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5362935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F1C28-2D67-B645-8B76-B4E78673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  <p:pic>
        <p:nvPicPr>
          <p:cNvPr id="5" name="Picture 4" descr="A black and white line&#10;&#10;Description automatically generated">
            <a:extLst>
              <a:ext uri="{FF2B5EF4-FFF2-40B4-BE49-F238E27FC236}">
                <a16:creationId xmlns:a16="http://schemas.microsoft.com/office/drawing/2014/main" id="{E7297B82-B590-B7D7-3523-5A04F5AB9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44538">
            <a:off x="4457013" y="102669"/>
            <a:ext cx="9497480" cy="6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75444" y="567058"/>
            <a:ext cx="12090400" cy="5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375444" y="1465184"/>
            <a:ext cx="12090400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27"/>
    </p:custDataLst>
    <p:extLst>
      <p:ext uri="{BB962C8B-B14F-4D97-AF65-F5344CB8AC3E}">
        <p14:creationId xmlns:p14="http://schemas.microsoft.com/office/powerpoint/2010/main" val="337777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1" r:id="rId2"/>
    <p:sldLayoutId id="2147483725" r:id="rId3"/>
    <p:sldLayoutId id="2147483727" r:id="rId4"/>
    <p:sldLayoutId id="2147483739" r:id="rId5"/>
    <p:sldLayoutId id="2147483741" r:id="rId6"/>
    <p:sldLayoutId id="2147483742" r:id="rId7"/>
    <p:sldLayoutId id="2147483740" r:id="rId8"/>
    <p:sldLayoutId id="2147483744" r:id="rId9"/>
    <p:sldLayoutId id="2147483722" r:id="rId10"/>
    <p:sldLayoutId id="2147483723" r:id="rId11"/>
    <p:sldLayoutId id="2147483731" r:id="rId12"/>
    <p:sldLayoutId id="2147483728" r:id="rId13"/>
    <p:sldLayoutId id="2147483743" r:id="rId14"/>
    <p:sldLayoutId id="2147483729" r:id="rId15"/>
    <p:sldLayoutId id="2147483724" r:id="rId16"/>
    <p:sldLayoutId id="2147483732" r:id="rId17"/>
    <p:sldLayoutId id="2147483734" r:id="rId18"/>
    <p:sldLayoutId id="2147483735" r:id="rId19"/>
    <p:sldLayoutId id="2147483736" r:id="rId20"/>
    <p:sldLayoutId id="2147483730" r:id="rId21"/>
    <p:sldLayoutId id="2147483733" r:id="rId22"/>
    <p:sldLayoutId id="2147483721" r:id="rId23"/>
    <p:sldLayoutId id="2147483726" r:id="rId24"/>
    <p:sldLayoutId id="2147483738" r:id="rId25"/>
  </p:sldLayoutIdLst>
  <p:txStyles>
    <p:titleStyle>
      <a:lvl1pPr algn="l" defTabSz="981334" rtl="0" eaLnBrk="1" latinLnBrk="0" hangingPunct="1">
        <a:lnSpc>
          <a:spcPts val="4400"/>
        </a:lnSpc>
        <a:spcBef>
          <a:spcPct val="0"/>
        </a:spcBef>
        <a:buNone/>
        <a:defRPr sz="4200" b="1" i="0" kern="1200">
          <a:solidFill>
            <a:srgbClr val="324DC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rgbClr val="324DC7"/>
        </a:buClr>
        <a:buSzPts val="2400"/>
        <a:buFont typeface="Verdana" pitchFamily="34" charset="0"/>
        <a:buChar char="•"/>
        <a:tabLst/>
        <a:defRPr kumimoji="0" lang="en-US" altLang="zh-CN" sz="18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24DC7"/>
        </a:buClr>
        <a:buSzPts val="2200"/>
        <a:buFont typeface="Verdana"/>
        <a:buChar char="-"/>
        <a:tabLst/>
        <a:defRPr lang="en-CA" altLang="zh-CN" sz="16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24DC7"/>
        </a:buClr>
        <a:buSzPts val="2200"/>
        <a:buFont typeface="Marlett" pitchFamily="2" charset="2"/>
        <a:buChar char="8"/>
        <a:tabLst/>
        <a:defRPr lang="zh-CN" altLang="en-US" sz="16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24DC7"/>
        </a:buClr>
        <a:buSzTx/>
        <a:buFont typeface="Verdana" pitchFamily="34" charset="0"/>
        <a:buChar char="-"/>
        <a:tabLst/>
        <a:defRPr lang="en-CA" alt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 writing on a desk&#10;&#10;Description automatically generated">
            <a:extLst>
              <a:ext uri="{FF2B5EF4-FFF2-40B4-BE49-F238E27FC236}">
                <a16:creationId xmlns:a16="http://schemas.microsoft.com/office/drawing/2014/main" id="{A9FAF252-4008-1C04-498C-C3AA3F3B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" y="-1"/>
            <a:ext cx="12841111" cy="72231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F5672F-2444-D64C-B27B-B6703E40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080859"/>
            <a:ext cx="5499380" cy="1721228"/>
          </a:xfrm>
        </p:spPr>
        <p:txBody>
          <a:bodyPr/>
          <a:lstStyle/>
          <a:p>
            <a:r>
              <a:rPr lang="en-US">
                <a:latin typeface="Roboto"/>
                <a:ea typeface="Roboto"/>
                <a:cs typeface="Roboto"/>
              </a:rPr>
              <a:t>2025 National Recognition Program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2A178D-92E2-C94D-94F1-6DC078B91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587298"/>
            <a:ext cx="3630759" cy="591297"/>
          </a:xfrm>
        </p:spPr>
        <p:txBody>
          <a:bodyPr/>
          <a:lstStyle/>
          <a:p>
            <a:r>
              <a:rPr lang="en-US"/>
              <a:t>Awarded by College Board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4BA8E-DB8B-4F4D-B3B1-54DA8571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2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8D99-0E0C-1C49-84DE-8A93320D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830263"/>
            <a:ext cx="6068638" cy="811724"/>
          </a:xfrm>
        </p:spPr>
        <p:txBody>
          <a:bodyPr/>
          <a:lstStyle/>
          <a:p>
            <a:r>
              <a:rPr lang="en-US"/>
              <a:t>You Deserve To Be Seen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26731-60C5-6C49-B00C-0DB15E6AD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405842"/>
            <a:ext cx="5794275" cy="1376105"/>
          </a:xfrm>
        </p:spPr>
        <p:txBody>
          <a:bodyPr>
            <a:noAutofit/>
          </a:bodyPr>
          <a:lstStyle/>
          <a:p>
            <a:pPr marL="271145" indent="-271145"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>
                <a:solidFill>
                  <a:schemeClr val="bg1"/>
                </a:solidFill>
                <a:effectLst/>
              </a:rPr>
              <a:t>First-Generation Recognition </a:t>
            </a:r>
            <a:r>
              <a:rPr lang="en-US" sz="1800">
                <a:solidFill>
                  <a:schemeClr val="bg1"/>
                </a:solidFill>
              </a:rPr>
              <a:t>Award</a:t>
            </a:r>
            <a:endParaRPr lang="en-US" sz="1800" i="0" u="none" strike="noStrike">
              <a:solidFill>
                <a:schemeClr val="bg1"/>
              </a:solidFill>
              <a:effectLst/>
              <a:ea typeface="Roboto"/>
              <a:cs typeface="Roboto"/>
            </a:endParaRPr>
          </a:p>
          <a:p>
            <a:pPr marL="271145" indent="-271145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324DC7"/>
                </a:solidFill>
                <a:ea typeface="Roboto"/>
                <a:cs typeface="Roboto"/>
              </a:rPr>
              <a:t>New</a:t>
            </a:r>
            <a:r>
              <a:rPr lang="en-US" sz="1800">
                <a:solidFill>
                  <a:schemeClr val="bg1"/>
                </a:solidFill>
                <a:ea typeface="Roboto"/>
                <a:cs typeface="Roboto"/>
              </a:rPr>
              <a:t> School Recognition Award</a:t>
            </a:r>
            <a:endParaRPr lang="en-US" sz="1800" i="0" u="none" strike="noStrike">
              <a:solidFill>
                <a:schemeClr val="bg1"/>
              </a:solidFill>
              <a:effectLst/>
              <a:ea typeface="Roboto"/>
              <a:cs typeface="Roboto"/>
            </a:endParaRPr>
          </a:p>
          <a:p>
            <a:pPr marL="271145" indent="-271145"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>
                <a:solidFill>
                  <a:schemeClr val="bg1"/>
                </a:solidFill>
                <a:effectLst/>
              </a:rPr>
              <a:t>Rural and Small Town Recognition </a:t>
            </a:r>
            <a:r>
              <a:rPr lang="en-US" sz="1800">
                <a:solidFill>
                  <a:schemeClr val="bg1"/>
                </a:solidFill>
              </a:rPr>
              <a:t>Award</a:t>
            </a:r>
            <a:endParaRPr lang="en-US" sz="1800" i="0">
              <a:solidFill>
                <a:schemeClr val="bg1"/>
              </a:solidFill>
              <a:effectLst/>
              <a:ea typeface="Roboto"/>
              <a:cs typeface="Roboto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41F6D-7C13-144E-92DA-13AFC347D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XX/XX/XXXX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65B857-84BE-DA47-8CAB-1C83ABA673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9" y="2237504"/>
            <a:ext cx="5439952" cy="1508586"/>
          </a:xfrm>
        </p:spPr>
        <p:txBody>
          <a:bodyPr lIns="0" tIns="0" rIns="0" bIns="0"/>
          <a:lstStyle/>
          <a:p>
            <a:r>
              <a:rPr lang="en-US"/>
              <a:t>College Board National Recognition Program awards academic honors to hundreds of thousands of deserving students across the country, including ours!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919679-6447-6043-8DFD-65A792C5512C}"/>
              </a:ext>
            </a:extLst>
          </p:cNvPr>
          <p:cNvSpPr txBox="1">
            <a:spLocks/>
          </p:cNvSpPr>
          <p:nvPr/>
        </p:nvSpPr>
        <p:spPr>
          <a:xfrm>
            <a:off x="439738" y="3178942"/>
            <a:ext cx="5705475" cy="15085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5612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None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5175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None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584" marR="0" indent="0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None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668" indent="0" algn="l" defTabSz="98133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7DF481D-5F57-6D4F-8337-E67197291C15}"/>
              </a:ext>
            </a:extLst>
          </p:cNvPr>
          <p:cNvSpPr txBox="1">
            <a:spLocks/>
          </p:cNvSpPr>
          <p:nvPr/>
        </p:nvSpPr>
        <p:spPr>
          <a:xfrm>
            <a:off x="439738" y="1418969"/>
            <a:ext cx="6068638" cy="380335"/>
          </a:xfrm>
          <a:prstGeom prst="rect">
            <a:avLst/>
          </a:prstGeom>
        </p:spPr>
        <p:txBody>
          <a:bodyPr vert="horz" lIns="0" tIns="0" rIns="0" bIns="45720" rtlCol="0" anchor="t" anchorCtr="0">
            <a:normAutofit fontScale="85000" lnSpcReduction="10000"/>
          </a:bodyPr>
          <a:lstStyle>
            <a:lvl1pPr marL="0" marR="0" indent="0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5612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None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5175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None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584" marR="0" indent="0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None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668" indent="0" algn="l" defTabSz="98133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24DC7"/>
                </a:solidFill>
                <a:latin typeface="Roboto Medium"/>
                <a:ea typeface="Roboto Medium"/>
                <a:cs typeface="Roboto Medium"/>
              </a:rPr>
              <a:t>Helping students stand out on college, scholarship applications</a:t>
            </a:r>
            <a:endParaRPr lang="en-US"/>
          </a:p>
        </p:txBody>
      </p:sp>
      <p:pic>
        <p:nvPicPr>
          <p:cNvPr id="12" name="Picture Placeholder 11" descr="A person leaning on a stack of books&#10;&#10;Description automatically generated">
            <a:extLst>
              <a:ext uri="{FF2B5EF4-FFF2-40B4-BE49-F238E27FC236}">
                <a16:creationId xmlns:a16="http://schemas.microsoft.com/office/drawing/2014/main" id="{31A07572-92CA-3EC5-25FA-55924F0D00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7509" r="17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880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76D5D-A148-AD94-BA8A-865939FB5F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CDB08-3415-4C82-AFCA-77245B38024D}"/>
              </a:ext>
            </a:extLst>
          </p:cNvPr>
          <p:cNvSpPr/>
          <p:nvPr/>
        </p:nvSpPr>
        <p:spPr>
          <a:xfrm>
            <a:off x="605933" y="3990591"/>
            <a:ext cx="3494533" cy="661720"/>
          </a:xfrm>
          <a:prstGeom prst="rect">
            <a:avLst/>
          </a:prstGeom>
        </p:spPr>
        <p:txBody>
          <a:bodyPr wrap="square" lIns="0" tIns="0" rIns="0" bIns="45720" anchor="t">
            <a:spAutoFit/>
          </a:bodyPr>
          <a:lstStyle/>
          <a:p>
            <a:pPr algn="ctr"/>
            <a:r>
              <a:rPr lang="en-US" sz="2000" b="1">
                <a:solidFill>
                  <a:srgbClr val="324DC7"/>
                </a:solidFill>
                <a:latin typeface="Roboto"/>
                <a:ea typeface="Roboto"/>
                <a:cs typeface="Roboto"/>
              </a:rPr>
              <a:t>Stand out on </a:t>
            </a:r>
            <a:endParaRPr lang="en-US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en-US" sz="2000" b="1">
                <a:solidFill>
                  <a:srgbClr val="324DC7"/>
                </a:solidFill>
                <a:latin typeface="Roboto"/>
                <a:ea typeface="Roboto"/>
                <a:cs typeface="Roboto"/>
              </a:rPr>
              <a:t>Applications</a:t>
            </a:r>
            <a:endParaRPr lang="en-US">
              <a:ea typeface="Roboto"/>
              <a:cs typeface="Robot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214711-CB23-861A-43B9-6B00868DA8E6}"/>
              </a:ext>
            </a:extLst>
          </p:cNvPr>
          <p:cNvSpPr/>
          <p:nvPr/>
        </p:nvSpPr>
        <p:spPr>
          <a:xfrm>
            <a:off x="1167509" y="4973856"/>
            <a:ext cx="2381933" cy="646331"/>
          </a:xfrm>
          <a:prstGeom prst="rect">
            <a:avLst/>
          </a:prstGeom>
        </p:spPr>
        <p:txBody>
          <a:bodyPr wrap="square" lIns="0" tIns="0" rIns="0" bIns="45720" anchor="t">
            <a:spAutoFit/>
          </a:bodyPr>
          <a:lstStyle/>
          <a:p>
            <a:pPr algn="ctr"/>
            <a:r>
              <a:rPr lang="en-US" sz="1300"/>
              <a:t>Many colleges and scholarship programs are eager to connect with awardees. </a:t>
            </a:r>
            <a:endParaRPr lang="en-US" sz="1300">
              <a:ea typeface="Roboto"/>
              <a:cs typeface="Robot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1E847-941B-E60E-8952-18C53DCCA112}"/>
              </a:ext>
            </a:extLst>
          </p:cNvPr>
          <p:cNvSpPr/>
          <p:nvPr/>
        </p:nvSpPr>
        <p:spPr>
          <a:xfrm>
            <a:off x="4673378" y="3990591"/>
            <a:ext cx="3494533" cy="661720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2000" b="1">
                <a:solidFill>
                  <a:srgbClr val="324DC7"/>
                </a:solidFill>
                <a:latin typeface="Roboto" panose="02000000000000000000" pitchFamily="2" charset="0"/>
              </a:rPr>
              <a:t>Show You’re </a:t>
            </a:r>
          </a:p>
          <a:p>
            <a:pPr algn="ctr"/>
            <a:r>
              <a:rPr lang="en-US" sz="2000" b="1">
                <a:solidFill>
                  <a:srgbClr val="324DC7"/>
                </a:solidFill>
                <a:latin typeface="Roboto" panose="02000000000000000000" pitchFamily="2" charset="0"/>
              </a:rPr>
              <a:t>a Top Student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C40C4-32CD-E027-6FE0-1746943D126C}"/>
              </a:ext>
            </a:extLst>
          </p:cNvPr>
          <p:cNvSpPr/>
          <p:nvPr/>
        </p:nvSpPr>
        <p:spPr>
          <a:xfrm>
            <a:off x="5224401" y="4989387"/>
            <a:ext cx="2381933" cy="64633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1300"/>
              <a:t>A simple way to be recognized for your academic achievements in high school.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C3628-1C2F-27F7-B71B-60037EF8F410}"/>
              </a:ext>
            </a:extLst>
          </p:cNvPr>
          <p:cNvSpPr/>
          <p:nvPr/>
        </p:nvSpPr>
        <p:spPr>
          <a:xfrm>
            <a:off x="8740823" y="3990591"/>
            <a:ext cx="3494533" cy="661720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2000" b="1">
                <a:solidFill>
                  <a:srgbClr val="324DC7"/>
                </a:solidFill>
                <a:latin typeface="Roboto" panose="02000000000000000000" pitchFamily="2" charset="0"/>
              </a:rPr>
              <a:t>Keep More of </a:t>
            </a:r>
          </a:p>
          <a:p>
            <a:pPr algn="ctr"/>
            <a:r>
              <a:rPr lang="en-US" sz="2000" b="1">
                <a:solidFill>
                  <a:srgbClr val="324DC7"/>
                </a:solidFill>
                <a:latin typeface="Roboto" panose="02000000000000000000" pitchFamily="2" charset="0"/>
              </a:rPr>
              <a:t>Your Options Open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B67ED-A49B-6F3C-3AA6-827CE03355C1}"/>
              </a:ext>
            </a:extLst>
          </p:cNvPr>
          <p:cNvSpPr/>
          <p:nvPr/>
        </p:nvSpPr>
        <p:spPr>
          <a:xfrm>
            <a:off x="9291846" y="4899737"/>
            <a:ext cx="2381933" cy="646331"/>
          </a:xfrm>
          <a:prstGeom prst="rect">
            <a:avLst/>
          </a:prstGeom>
        </p:spPr>
        <p:txBody>
          <a:bodyPr wrap="square" lIns="0" tIns="0" rIns="0" bIns="45720" anchor="t">
            <a:spAutoFit/>
          </a:bodyPr>
          <a:lstStyle/>
          <a:p>
            <a:pPr algn="ctr"/>
            <a:r>
              <a:rPr lang="en-US" sz="1300" b="0" i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Awardees more likely to enroll in 4-year colleges, based on past </a:t>
            </a: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research</a:t>
            </a:r>
            <a:r>
              <a:rPr lang="en-US" sz="1300" b="0" i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.</a:t>
            </a:r>
            <a:endParaRPr lang="en-US" sz="1300">
              <a:ea typeface="Roboto"/>
              <a:cs typeface="Roboto"/>
            </a:endParaRPr>
          </a:p>
        </p:txBody>
      </p:sp>
      <p:pic>
        <p:nvPicPr>
          <p:cNvPr id="20" name="Picture 19" descr="A computer with a magnifying glass&#10;&#10;Description automatically generated">
            <a:extLst>
              <a:ext uri="{FF2B5EF4-FFF2-40B4-BE49-F238E27FC236}">
                <a16:creationId xmlns:a16="http://schemas.microsoft.com/office/drawing/2014/main" id="{D83236ED-BD42-74E3-BBD8-1B97FAEF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58" y="1649154"/>
            <a:ext cx="2322382" cy="23223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CE828D3-47F0-51D5-86BC-19B26743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Board National Recognition Program</a:t>
            </a:r>
          </a:p>
        </p:txBody>
      </p:sp>
      <p:pic>
        <p:nvPicPr>
          <p:cNvPr id="17" name="Picture 16" descr="A white door with black outline on a red circle&#10;&#10;Description automatically generated">
            <a:extLst>
              <a:ext uri="{FF2B5EF4-FFF2-40B4-BE49-F238E27FC236}">
                <a16:creationId xmlns:a16="http://schemas.microsoft.com/office/drawing/2014/main" id="{85BACB58-38E3-548A-B680-0220FA875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25" y="1587407"/>
            <a:ext cx="2322382" cy="2322382"/>
          </a:xfrm>
          <a:prstGeom prst="rect">
            <a:avLst/>
          </a:prstGeom>
        </p:spPr>
      </p:pic>
      <p:pic>
        <p:nvPicPr>
          <p:cNvPr id="22" name="Picture 21" descr="A black and white cone with stars and dots&#10;&#10;Description automatically generated">
            <a:extLst>
              <a:ext uri="{FF2B5EF4-FFF2-40B4-BE49-F238E27FC236}">
                <a16:creationId xmlns:a16="http://schemas.microsoft.com/office/drawing/2014/main" id="{3668B7AA-5B7B-B7F9-43FB-5A17394DE7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735" t="261" r="1707" b="4730"/>
          <a:stretch>
            <a:fillRect/>
          </a:stretch>
        </p:blipFill>
        <p:spPr>
          <a:xfrm>
            <a:off x="5236603" y="1589762"/>
            <a:ext cx="2299812" cy="22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5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5E1851-1589-D4F1-5B7C-D91A518A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Celebrating</a:t>
            </a:r>
            <a:br>
              <a:rPr lang="en-US"/>
            </a:br>
            <a:r>
              <a:rPr lang="en-US"/>
              <a:t>Our Students</a:t>
            </a:r>
          </a:p>
        </p:txBody>
      </p:sp>
    </p:spTree>
    <p:extLst>
      <p:ext uri="{BB962C8B-B14F-4D97-AF65-F5344CB8AC3E}">
        <p14:creationId xmlns:p14="http://schemas.microsoft.com/office/powerpoint/2010/main" val="283243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2D23-78DE-668E-7AF0-139BFF20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830263"/>
            <a:ext cx="6848568" cy="1588472"/>
          </a:xfrm>
        </p:spPr>
        <p:txBody>
          <a:bodyPr/>
          <a:lstStyle/>
          <a:p>
            <a:r>
              <a:rPr lang="en-US"/>
              <a:t>[School Name] Awardees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D542C-0A96-EA10-9B04-6907505487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324DC7"/>
                </a:solidFill>
              </a:rPr>
              <a:t>JOHN DOE</a:t>
            </a:r>
          </a:p>
          <a:p>
            <a:pPr marL="0" indent="0">
              <a:buNone/>
            </a:pPr>
            <a:r>
              <a:rPr lang="en-US" sz="2400">
                <a:solidFill>
                  <a:srgbClr val="FC427B"/>
                </a:solidFill>
              </a:rPr>
              <a:t>[insert] Recognition  Award</a:t>
            </a:r>
            <a:endParaRPr lang="en-US" sz="2400">
              <a:solidFill>
                <a:srgbClr val="FC427B"/>
              </a:solidFill>
              <a:ea typeface="Roboto"/>
              <a:cs typeface="Roboto"/>
            </a:endParaRPr>
          </a:p>
          <a:p>
            <a:pPr marL="0" indent="0">
              <a:buNone/>
            </a:pPr>
            <a:endParaRPr lang="en-US" sz="2400" b="1">
              <a:solidFill>
                <a:srgbClr val="324DC7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315CB-6E09-0CEB-BF6A-438735540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rgbClr val="324DC7"/>
                </a:solidFill>
              </a:rPr>
              <a:t>JANE DOE</a:t>
            </a:r>
          </a:p>
          <a:p>
            <a:r>
              <a:rPr lang="en-US" sz="2400">
                <a:solidFill>
                  <a:srgbClr val="FC427B"/>
                </a:solidFill>
              </a:rPr>
              <a:t>[insert] Recognition Award</a:t>
            </a:r>
            <a:endParaRPr lang="en-US" sz="2400">
              <a:solidFill>
                <a:srgbClr val="FC427B"/>
              </a:solidFill>
              <a:ea typeface="Roboto"/>
              <a:cs typeface="Roboto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893D24-F8C1-9487-6506-B2E61FB487AD}"/>
              </a:ext>
            </a:extLst>
          </p:cNvPr>
          <p:cNvSpPr txBox="1">
            <a:spLocks/>
          </p:cNvSpPr>
          <p:nvPr/>
        </p:nvSpPr>
        <p:spPr bwMode="gray">
          <a:xfrm>
            <a:off x="8045778" y="1868570"/>
            <a:ext cx="4795510" cy="31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0" tIns="0" rIns="822960" bIns="0" numCol="1" anchor="t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tx2"/>
                </a:solidFill>
                <a:latin typeface="Roboto"/>
                <a:ea typeface="Roboto"/>
                <a:cs typeface="Roboto"/>
              </a:rPr>
              <a:t>Join us in celebrating our awardees of the 2025 National Recognition Program! </a:t>
            </a:r>
          </a:p>
        </p:txBody>
      </p:sp>
    </p:spTree>
    <p:extLst>
      <p:ext uri="{BB962C8B-B14F-4D97-AF65-F5344CB8AC3E}">
        <p14:creationId xmlns:p14="http://schemas.microsoft.com/office/powerpoint/2010/main" val="79020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056F-2079-40C9-7D0C-E82DC01C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852846"/>
            <a:ext cx="12070080" cy="524323"/>
          </a:xfrm>
        </p:spPr>
        <p:txBody>
          <a:bodyPr/>
          <a:lstStyle/>
          <a:p>
            <a:r>
              <a:rPr lang="en-US"/>
              <a:t>[School Name] Awardees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5A106-F9F5-A3FD-6A05-97F0E1872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21733" y="1736295"/>
            <a:ext cx="4683863" cy="3122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98F753-7092-A3E6-E474-F11BFFF645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0560" y="1736295"/>
            <a:ext cx="4683863" cy="31225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085A9-1251-E86E-FB27-0E981143843C}"/>
              </a:ext>
            </a:extLst>
          </p:cNvPr>
          <p:cNvSpPr txBox="1">
            <a:spLocks/>
          </p:cNvSpPr>
          <p:nvPr/>
        </p:nvSpPr>
        <p:spPr>
          <a:xfrm>
            <a:off x="457667" y="5070385"/>
            <a:ext cx="5705475" cy="23495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Char char="•"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Char char="-"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Char char="8"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Char char="-"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Verdana" pitchFamily="34" charset="0"/>
              <a:buNone/>
            </a:pPr>
            <a:r>
              <a:rPr lang="en-US" sz="2400" b="1">
                <a:solidFill>
                  <a:srgbClr val="324DC7"/>
                </a:solidFill>
              </a:rPr>
              <a:t>JOHN DOE</a:t>
            </a:r>
          </a:p>
          <a:p>
            <a:pPr marL="0" indent="0" algn="ctr">
              <a:buNone/>
            </a:pPr>
            <a:r>
              <a:rPr lang="en-US" sz="2400">
                <a:solidFill>
                  <a:srgbClr val="FC427B"/>
                </a:solidFill>
              </a:rPr>
              <a:t>[insert] Recognition Award</a:t>
            </a:r>
            <a:endParaRPr lang="en-US" sz="2400">
              <a:solidFill>
                <a:srgbClr val="FC427B"/>
              </a:solidFill>
              <a:ea typeface="Roboto"/>
              <a:cs typeface="Roboto"/>
            </a:endParaRPr>
          </a:p>
          <a:p>
            <a:pPr marL="0" indent="0" algn="ctr">
              <a:buFont typeface="Verdana" pitchFamily="34" charset="0"/>
              <a:buNone/>
            </a:pPr>
            <a:endParaRPr lang="en-US" sz="2400" b="1">
              <a:solidFill>
                <a:srgbClr val="324DC7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A714A25-3C54-F9BD-E5A3-4728DB191B49}"/>
              </a:ext>
            </a:extLst>
          </p:cNvPr>
          <p:cNvSpPr txBox="1">
            <a:spLocks/>
          </p:cNvSpPr>
          <p:nvPr/>
        </p:nvSpPr>
        <p:spPr>
          <a:xfrm>
            <a:off x="6420644" y="4990076"/>
            <a:ext cx="5705475" cy="150858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Char char="•"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Char char="-"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Char char="8"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Char char="-"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rgbClr val="324DC7"/>
                </a:solidFill>
              </a:rPr>
              <a:t>JANE DOE</a:t>
            </a:r>
          </a:p>
          <a:p>
            <a:pPr marL="0" indent="0" algn="ctr">
              <a:buNone/>
            </a:pPr>
            <a:r>
              <a:rPr lang="en-US" sz="2400">
                <a:solidFill>
                  <a:srgbClr val="FC427B"/>
                </a:solidFill>
              </a:rPr>
              <a:t>[insert] Recognition Award</a:t>
            </a:r>
            <a:endParaRPr lang="en-US" sz="2400">
              <a:solidFill>
                <a:srgbClr val="FC427B"/>
              </a:solidFill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61979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heme/theme1.xml><?xml version="1.0" encoding="utf-8"?>
<a:theme xmlns:a="http://schemas.openxmlformats.org/drawingml/2006/main" name="Big Futures Master Style">
  <a:themeElements>
    <a:clrScheme name="Custom 8">
      <a:dk1>
        <a:srgbClr val="000000"/>
      </a:dk1>
      <a:lt1>
        <a:srgbClr val="000000"/>
      </a:lt1>
      <a:dk2>
        <a:srgbClr val="FFFFFF"/>
      </a:dk2>
      <a:lt2>
        <a:srgbClr val="CEDBF3"/>
      </a:lt2>
      <a:accent1>
        <a:srgbClr val="324DC7"/>
      </a:accent1>
      <a:accent2>
        <a:srgbClr val="CEDAF3"/>
      </a:accent2>
      <a:accent3>
        <a:srgbClr val="ECF0F8"/>
      </a:accent3>
      <a:accent4>
        <a:srgbClr val="FE5B00"/>
      </a:accent4>
      <a:accent5>
        <a:srgbClr val="FFBD99"/>
      </a:accent5>
      <a:accent6>
        <a:srgbClr val="FFEFE6"/>
      </a:accent6>
      <a:hlink>
        <a:srgbClr val="324CC7"/>
      </a:hlink>
      <a:folHlink>
        <a:srgbClr val="001074"/>
      </a:folHlink>
    </a:clrScheme>
    <a:fontScheme name="CB-Corporate-19Q4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Corporate-20Q1" id="{E4717E8B-2F74-49CF-A8FA-F885EB17B1EA}" vid="{5A05EB46-7BBC-4709-9052-FBA559263F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Big Futures Master Style</vt:lpstr>
      <vt:lpstr>2025 National Recognition Program</vt:lpstr>
      <vt:lpstr>You Deserve To Be Seen</vt:lpstr>
      <vt:lpstr>College Board National Recognition Program</vt:lpstr>
      <vt:lpstr>Celebrating Our Students</vt:lpstr>
      <vt:lpstr>[School Name] Awardees</vt:lpstr>
      <vt:lpstr>[School Name] Awardees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Slide Layouts</dc:title>
  <dc:creator>Carlos Williams</dc:creator>
  <cp:revision>7</cp:revision>
  <dcterms:created xsi:type="dcterms:W3CDTF">2019-12-26T20:02:33Z</dcterms:created>
  <dcterms:modified xsi:type="dcterms:W3CDTF">2025-08-19T12:49:45Z</dcterms:modified>
  <cp:contentStatus/>
</cp:coreProperties>
</file>